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1164" r:id="rId3"/>
    <p:sldId id="1183" r:id="rId4"/>
    <p:sldId id="1191" r:id="rId5"/>
    <p:sldId id="1192" r:id="rId6"/>
    <p:sldId id="1193" r:id="rId7"/>
    <p:sldId id="1185" r:id="rId8"/>
    <p:sldId id="1194" r:id="rId9"/>
    <p:sldId id="1195" r:id="rId10"/>
    <p:sldId id="1196" r:id="rId11"/>
    <p:sldId id="1197" r:id="rId12"/>
    <p:sldId id="1198" r:id="rId13"/>
    <p:sldId id="1167" r:id="rId14"/>
    <p:sldId id="1179" r:id="rId15"/>
    <p:sldId id="1199" r:id="rId16"/>
    <p:sldId id="1171" r:id="rId17"/>
    <p:sldId id="1200" r:id="rId18"/>
    <p:sldId id="1176" r:id="rId19"/>
    <p:sldId id="1201" r:id="rId20"/>
    <p:sldId id="1189" r:id="rId21"/>
    <p:sldId id="1190" r:id="rId22"/>
    <p:sldId id="1202" r:id="rId23"/>
    <p:sldId id="1173" r:id="rId24"/>
    <p:sldId id="1203" r:id="rId25"/>
    <p:sldId id="1174" r:id="rId26"/>
    <p:sldId id="1204" r:id="rId27"/>
    <p:sldId id="1175" r:id="rId28"/>
    <p:sldId id="1205" r:id="rId29"/>
    <p:sldId id="1206" r:id="rId30"/>
    <p:sldId id="1207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高中地理 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第三章   产业区位因素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工业区位因素及其变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）科技因素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325044"/>
              </p:ext>
            </p:extLst>
          </p:nvPr>
        </p:nvGraphicFramePr>
        <p:xfrm>
          <a:off x="478581" y="1430701"/>
          <a:ext cx="11305257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76065">
                  <a:extLst>
                    <a:ext uri="{9D8B030D-6E8A-4147-A177-3AD203B41FA5}">
                      <a16:colId xmlns:a16="http://schemas.microsoft.com/office/drawing/2014/main" val="311997288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1989150429"/>
                    </a:ext>
                  </a:extLst>
                </a:gridCol>
                <a:gridCol w="8064896">
                  <a:extLst>
                    <a:ext uri="{9D8B030D-6E8A-4147-A177-3AD203B41FA5}">
                      <a16:colId xmlns:a16="http://schemas.microsoft.com/office/drawing/2014/main" val="1888197581"/>
                    </a:ext>
                  </a:extLst>
                </a:gridCol>
              </a:tblGrid>
              <a:tr h="1271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97" marR="529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117283"/>
                  </a:ext>
                </a:extLst>
              </a:tr>
              <a:tr h="329891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技术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生产设备与工艺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工业机器人将会替代一些简单的、重复性强的、危险性高的工作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97" marR="529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367669"/>
                  </a:ext>
                </a:extLst>
              </a:tr>
              <a:tr h="2945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从业人员素质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从业人员的职业精神和工作态度、专业能力和学习潜力等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97" marR="529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646714"/>
                  </a:ext>
                </a:extLst>
              </a:tr>
              <a:tr h="16494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科技研发能力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减少环境污染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提高国际竞争力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97" marR="529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322932"/>
                  </a:ext>
                </a:extLst>
              </a:tr>
              <a:tr h="235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信息化水平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工业向智能化、自动化发展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使产业结构优化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97" marR="529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974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7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43396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确区分工业导向类型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电子装配、普通服装加工属于劳动力导向型工业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而微电子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集成电路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、高级时装定制则属于技术导向型工业。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石油开采属于原料导向型工业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而石油加工属于市场导向型工业。如北京、南京的石化工业是市场导向型工业。广东石化工业除接近市场外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还利用其海运优势。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铜矿石加工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运输量大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粗铜冶炼宜接近原料产地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精炼铜需要电解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能源消耗量大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需要接近水电站或火电厂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而铜制品厂宜接近市场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瓶装饮料厂要接近市场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但注意矿泉水厂要综合考虑优质水源与市场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08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6809" y="969537"/>
            <a:ext cx="1903981" cy="37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321062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家具厂因产品体积大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不便长途运输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且在运输途中易磕碰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大多属于市场导向型工业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而我国在东南亚建立家具厂是为了利用当地的优质木材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此家具厂是原料导向型。跨国公司在我国沿海设立高档家具厂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是为了利用廉价劳动力和土地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降低成本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抢占市场。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乳制品产业大多属于原料导向型工业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城市周边布局的乳制品厂则是为了接近市场。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新疆的棉纺织工业属于原料导向型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上海的棉纺织工业属于市场导向型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2.eps" descr="id:2147488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业区位因素的变化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：社会的发展和科学技术的进步。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表现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原料、能源等区位因素对工业区位选择的影响逐渐弱化，而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交通运输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消费市场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等区位因素对工业区位选择的影响日益增强。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70386"/>
              </p:ext>
            </p:extLst>
          </p:nvPr>
        </p:nvGraphicFramePr>
        <p:xfrm>
          <a:off x="478581" y="3618440"/>
          <a:ext cx="1123325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944217">
                  <a:extLst>
                    <a:ext uri="{9D8B030D-6E8A-4147-A177-3AD203B41FA5}">
                      <a16:colId xmlns:a16="http://schemas.microsoft.com/office/drawing/2014/main" val="1449609594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2857724759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3187024559"/>
                    </a:ext>
                  </a:extLst>
                </a:gridCol>
              </a:tblGrid>
              <a:tr h="1400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案例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24193"/>
                  </a:ext>
                </a:extLst>
              </a:tr>
              <a:tr h="560333">
                <a:tc rowSpan="3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原料对工业区位选择的影响逐渐减弱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716" marR="2571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工业所用原料的范围越来越广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可替代原料越来越多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钢铁、石油化工等工业的区位选择由原料地转向交通运输便捷的沿海、沿江港口布局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760208"/>
                  </a:ext>
                </a:extLst>
              </a:tr>
              <a:tr h="4202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技术发展使原料的利用效率大幅度提高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274425"/>
                  </a:ext>
                </a:extLst>
              </a:tr>
              <a:tr h="4202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船舶的大型化降低了大宗货物的运输成本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800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9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598230"/>
              </p:ext>
            </p:extLst>
          </p:nvPr>
        </p:nvGraphicFramePr>
        <p:xfrm>
          <a:off x="334566" y="892325"/>
          <a:ext cx="11449271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2304256">
                  <a:extLst>
                    <a:ext uri="{9D8B030D-6E8A-4147-A177-3AD203B41FA5}">
                      <a16:colId xmlns:a16="http://schemas.microsoft.com/office/drawing/2014/main" val="4041308170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772738357"/>
                    </a:ext>
                  </a:extLst>
                </a:gridCol>
                <a:gridCol w="3744415">
                  <a:extLst>
                    <a:ext uri="{9D8B030D-6E8A-4147-A177-3AD203B41FA5}">
                      <a16:colId xmlns:a16="http://schemas.microsoft.com/office/drawing/2014/main" val="210537889"/>
                    </a:ext>
                  </a:extLst>
                </a:gridCol>
              </a:tblGrid>
              <a:tr h="1028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案例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360470"/>
                  </a:ext>
                </a:extLst>
              </a:tr>
              <a:tr h="102863">
                <a:tc rowSpan="3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信息的通达性对工业区位选择的影响逐渐增强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29" marR="642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工业生产实现了设计与加工的空间分离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一些大型工业企业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如汽车制造企业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其总部更趋向布局在市场广阔的地方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386424"/>
                  </a:ext>
                </a:extLst>
              </a:tr>
              <a:tr h="2982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复杂产品的各种组件可以在全球采购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479837"/>
                  </a:ext>
                </a:extLst>
              </a:tr>
              <a:tr h="7200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某些企业需要与客户和相关企业保持即时的联系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完全依托互联网的新型工业企业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643146"/>
                  </a:ext>
                </a:extLst>
              </a:tr>
              <a:tr h="925765">
                <a:tc row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交通运输、消费市场的影响日益增强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工业生产方式的变革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改变了产品的形态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降低了产品的运输成本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家具厂由临近市场转为临近原材料供应地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760022"/>
                  </a:ext>
                </a:extLst>
              </a:tr>
              <a:tr h="1028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保鲜、包装、冷藏运输的发展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奶产品加工厂由临近市场转而临近优质原料地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15" marR="1071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076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68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511256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示法理解科学技术进步对工业区位变化的影响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睛.eps" descr="id:21474905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64" y="908721"/>
            <a:ext cx="1830326" cy="428034"/>
          </a:xfrm>
          <a:prstGeom prst="rect">
            <a:avLst/>
          </a:prstGeom>
        </p:spPr>
      </p:pic>
      <p:pic>
        <p:nvPicPr>
          <p:cNvPr id="8" name="XB64.eps" descr="id:21474920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94982" y="1483043"/>
            <a:ext cx="4191937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疑难破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836712"/>
            <a:ext cx="6249035" cy="539750"/>
          </a:xfrm>
          <a:prstGeom prst="rect">
            <a:avLst/>
          </a:prstGeom>
        </p:spPr>
      </p:pic>
      <p:pic>
        <p:nvPicPr>
          <p:cNvPr id="6" name="25疑难点1.eps" descr="id:21474903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7581" y="1610370"/>
            <a:ext cx="1413872" cy="42402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865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业主导区位因素的判断角度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474811"/>
              </p:ext>
            </p:extLst>
          </p:nvPr>
        </p:nvGraphicFramePr>
        <p:xfrm>
          <a:off x="397582" y="2242552"/>
          <a:ext cx="1138625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889312">
                  <a:extLst>
                    <a:ext uri="{9D8B030D-6E8A-4147-A177-3AD203B41FA5}">
                      <a16:colId xmlns:a16="http://schemas.microsoft.com/office/drawing/2014/main" val="2052770390"/>
                    </a:ext>
                  </a:extLst>
                </a:gridCol>
                <a:gridCol w="8496944">
                  <a:extLst>
                    <a:ext uri="{9D8B030D-6E8A-4147-A177-3AD203B41FA5}">
                      <a16:colId xmlns:a16="http://schemas.microsoft.com/office/drawing/2014/main" val="27664516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典型案例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932758"/>
                  </a:ext>
                </a:extLst>
              </a:tr>
              <a:tr h="194879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据生产要素投入比重判断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工业投入比重最大的是技术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则其主导因素是技术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工业投入比重最大的是工资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则其主导因素是劳动力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工业投入比重最大的是产品运费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则其主导因素是市场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64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926431"/>
              </p:ext>
            </p:extLst>
          </p:nvPr>
        </p:nvGraphicFramePr>
        <p:xfrm>
          <a:off x="397582" y="923488"/>
          <a:ext cx="11386256" cy="5431536"/>
        </p:xfrm>
        <a:graphic>
          <a:graphicData uri="http://schemas.openxmlformats.org/drawingml/2006/table">
            <a:tbl>
              <a:tblPr firstRow="1" firstCol="1" bandRow="1"/>
              <a:tblGrid>
                <a:gridCol w="1116853">
                  <a:extLst>
                    <a:ext uri="{9D8B030D-6E8A-4147-A177-3AD203B41FA5}">
                      <a16:colId xmlns:a16="http://schemas.microsoft.com/office/drawing/2014/main" val="2052770390"/>
                    </a:ext>
                  </a:extLst>
                </a:gridCol>
                <a:gridCol w="2204507">
                  <a:extLst>
                    <a:ext uri="{9D8B030D-6E8A-4147-A177-3AD203B41FA5}">
                      <a16:colId xmlns:a16="http://schemas.microsoft.com/office/drawing/2014/main" val="1478660956"/>
                    </a:ext>
                  </a:extLst>
                </a:gridCol>
                <a:gridCol w="8064896">
                  <a:extLst>
                    <a:ext uri="{9D8B030D-6E8A-4147-A177-3AD203B41FA5}">
                      <a16:colId xmlns:a16="http://schemas.microsoft.com/office/drawing/2014/main" val="276645163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典型案例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932758"/>
                  </a:ext>
                </a:extLst>
              </a:tr>
              <a:tr h="21409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据特定生产环节判断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运输环节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原材料运量大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如制糖业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或不能长途、长时间运输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如水产品加工业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则布局在原料地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主导因素为原料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产品运输要求高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如食品厂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则布局在消费地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主导因素为市场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643800"/>
                  </a:ext>
                </a:extLst>
              </a:tr>
              <a:tr h="10430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产品研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产品更新换代速度快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研发投入多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主导因素为科学技术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如手机、计算机软件研发等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188229"/>
                  </a:ext>
                </a:extLst>
              </a:tr>
              <a:tr h="850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工业转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移后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优越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性增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强环节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首钢搬迁至河北曹妃甸后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海洋运输的优势增强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主导因素为交通运输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590411"/>
                  </a:ext>
                </a:extLst>
              </a:tr>
              <a:tr h="21134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根据分布地区判断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新疆的棉纺织工业属于原料导向型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而上海的棉纺织工业则属于市场导向型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某集团呼和浩特乳品生产基地属于原料导向型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而其在北京、大庆的液态奶基地则属于市场导向型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7" marR="15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128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1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4849226"/>
            <a:ext cx="10576032" cy="3600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5407531"/>
            <a:ext cx="1053832" cy="360040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矿泉水公司在崂山建立了八大花园式绿色生产基地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将生产基地由城内迁至崂山上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确保生产出优质矿泉水。近年来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随着市场竞争的加剧和消费者需求的变化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矿泉水厂部分产品开始主打高端市场。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促使青岛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矿泉水厂迁移至崂山的主导因素是（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交通运输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劳动力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1067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</a:p>
        </p:txBody>
      </p:sp>
      <p:pic>
        <p:nvPicPr>
          <p:cNvPr id="7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290010"/>
            <a:ext cx="807720" cy="28765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6906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矿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泉水生产依赖优质水源，崂山作为水源地，矿泉水厂迁移至此可直接利用优质水源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；生产基地迁至崂山上会远离城市市场，与市场关联性较弱；崂山山区交通运输条件可能不如城区便利；劳动力并非矿泉水生产的主要限制性因素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88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869977"/>
            <a:ext cx="807720" cy="287655"/>
          </a:xfrm>
          <a:prstGeom prst="rect">
            <a:avLst/>
          </a:prstGeom>
        </p:spPr>
      </p:pic>
      <p:pic>
        <p:nvPicPr>
          <p:cNvPr id="12" name="破疑典例1.eps" descr="id:214749206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7152" y="908720"/>
            <a:ext cx="165979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近年来，青岛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矿泉水厂部分产品主打高端市场，其主要目的是（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降低生产成本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提高产品质量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丰富产品类型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满足多元需求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</a:p>
        </p:txBody>
      </p:sp>
      <p:pic>
        <p:nvPicPr>
          <p:cNvPr id="4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600225"/>
            <a:ext cx="807720" cy="28765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5472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端产品通常成本更高，如优质水源、精细包装、营销推广等；提高质量是实现高端化的手段，但题干焦点是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主打高端市场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的目的，即应对竞争和需求，而非直接提升质量本身；丰富产品类型是结果，题干强调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部分产品主打高端市场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，核心目的是针对特定市场的需求，而非单纯增加种类；市场竞争加剧和消费者需求变化促使企业细分市场，通过产品分层覆盖不同消费群体，高端产品可满足差异化需求。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134062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4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知识点1.eps" descr="id:2147487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5969"/>
            <a:ext cx="1302385" cy="359410"/>
          </a:xfrm>
          <a:prstGeom prst="rect">
            <a:avLst/>
          </a:prstGeom>
        </p:spPr>
      </p:pic>
      <p:pic>
        <p:nvPicPr>
          <p:cNvPr id="8" name="24知识过.eps" descr="id:2147487985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业区位因素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工业生产活动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在工厂里，劳动力利用动力和机械设备，将原料制成产品的过程。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62.jpg" descr="id:21474919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3212976"/>
            <a:ext cx="6192688" cy="206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疑难点2.eps" descr="id:21474907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2704" y="901637"/>
            <a:ext cx="1224136" cy="367123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业区位选择的分析思路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从经济效益方面考虑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65.jpg" descr="id:21474920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946449"/>
            <a:ext cx="8051432" cy="299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从环境效益的角度考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虑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908720"/>
            <a:ext cx="4536504" cy="56472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014" y="4644510"/>
            <a:ext cx="304800" cy="19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908720"/>
            <a:ext cx="7632848" cy="5331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796516"/>
            <a:ext cx="381000" cy="22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2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破疑典例2.eps" descr="id:21474904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706936" cy="370265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416422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369442"/>
            <a:ext cx="807720" cy="287655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图为工业生产成本比重示意图。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下列地区中，最不适合发展甲类工业的是（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东北老工业基地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北京中关村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深圳高新技术产业园区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上海张江高科技园区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xb67.jpg" descr="id:2147492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2060848"/>
            <a:ext cx="421931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可知，甲类工业科技投入成本比重最大，属于技术导向型工业。东北老工业基地以传统重工业为主，科技力量相对薄弱，在技术创新、高端人才储备等方面不占优势，不适合发展技术导向型的甲类工业；北京中关村是我国著名的高新技术产业区，深圳高新技术产业园区集聚了大量高新技术企业，上海张江高科技园区是上海重要的高科技产业基地，都适合发展甲类工业。</a:t>
            </a:r>
            <a:endParaRPr lang="zh-CN" altLang="en-US"/>
          </a:p>
        </p:txBody>
      </p:sp>
      <p:pic>
        <p:nvPicPr>
          <p:cNvPr id="3" name="24解析.eps" descr="id:21474880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33103"/>
            <a:ext cx="807720" cy="287655"/>
          </a:xfrm>
          <a:prstGeom prst="rect">
            <a:avLst/>
          </a:prstGeom>
        </p:spPr>
      </p:pic>
      <p:pic>
        <p:nvPicPr>
          <p:cNvPr id="4" name="xb67.jpg" descr="id:21474921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3559284"/>
            <a:ext cx="3816424" cy="273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下列工厂布局与乙类工业区位要求相违背的是（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在黑龙江建大豆油厂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在新疆建棉纺织厂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在四川建啤酒酿造厂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在内蒙古建乳制品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</a:p>
        </p:txBody>
      </p:sp>
      <p:pic>
        <p:nvPicPr>
          <p:cNvPr id="6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752353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2551259"/>
            <a:ext cx="7407680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88" y="3088010"/>
            <a:ext cx="4003134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可知，乙类工业原料运费成本比重最大，属于原料导向型工业，应接近原料产地布局。黑龙江是大豆主产区，在黑龙江建大豆油厂，靠近原料产地，符合乙类工业布局要求；新疆是我国重要的棉花产区，在新疆建棉纺织厂，接近原料产地，符合乙类工业布局要求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啤酒酿造厂产品不便于长距离运输，应接近消费市场布局，属于市场导向型工业，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与乙类工业（原料导向型）区位要求相违背；内蒙古是我国重要的畜牧业产区，奶源丰富，在内蒙古建乳制品厂，靠近原料产地，符合乙类工业布局要求。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33103"/>
            <a:ext cx="807720" cy="287655"/>
          </a:xfrm>
          <a:prstGeom prst="rect">
            <a:avLst/>
          </a:prstGeom>
        </p:spPr>
      </p:pic>
      <p:pic>
        <p:nvPicPr>
          <p:cNvPr id="4" name="xb67.jpg" descr="id:2147492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39022" y="4149080"/>
            <a:ext cx="3312368" cy="237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业集聚与工业分散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工业集聚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疑难点3.eps" descr="id:21474921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2490" y="863913"/>
            <a:ext cx="1512168" cy="453505"/>
          </a:xfrm>
          <a:prstGeom prst="rect">
            <a:avLst/>
          </a:prstGeom>
        </p:spPr>
      </p:pic>
      <p:pic>
        <p:nvPicPr>
          <p:cNvPr id="4" name="xb68.jpg" descr="id:21474921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1915592"/>
            <a:ext cx="7107304" cy="374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散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69.jpg" descr="id:21474921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1352853"/>
            <a:ext cx="7243680" cy="279622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工业分散一般会把附加值低的生产环节转移出去，而把产品设计、研发等高附加值的环节保留在本地区。产业转入地应不断加大科技投入，增强产品竞争力，加大品牌培植力度。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2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万政府补贴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分钟闪电到账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这一强力举措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吸引大量科创企业落户杭州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促使当地孵化出人工智能企业集群。杭州由此崛起为新时代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硅谷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杭州崛起为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的主导因素是（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交通运输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破疑典例3.eps" descr="id:21474921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12768"/>
            <a:ext cx="1800200" cy="39049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1856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</a:p>
        </p:txBody>
      </p:sp>
      <p:pic>
        <p:nvPicPr>
          <p:cNvPr id="6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697900"/>
            <a:ext cx="807720" cy="28765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1145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材料提到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万政府补贴，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分钟闪电到账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等政策举措直接吸引企业落户，杭州崛起为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的主导因素是政策；虽然杭州有科技企业，但材料未强调本地原有科技基础；材料未提及经济水平或交通运输条件对杭州崛起为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的作用。</a:t>
            </a:r>
            <a:endParaRPr lang="zh-CN" altLang="en-US"/>
          </a:p>
        </p:txBody>
      </p:sp>
      <p:pic>
        <p:nvPicPr>
          <p:cNvPr id="8" name="24解析.eps" descr="id:21474921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1886" y="4305751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9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主要的工业区位因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071047"/>
              </p:ext>
            </p:extLst>
          </p:nvPr>
        </p:nvGraphicFramePr>
        <p:xfrm>
          <a:off x="478582" y="1556792"/>
          <a:ext cx="1136812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6064">
                  <a:extLst>
                    <a:ext uri="{9D8B030D-6E8A-4147-A177-3AD203B41FA5}">
                      <a16:colId xmlns:a16="http://schemas.microsoft.com/office/drawing/2014/main" val="296710658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139976387"/>
                    </a:ext>
                  </a:extLst>
                </a:gridCol>
                <a:gridCol w="9999968">
                  <a:extLst>
                    <a:ext uri="{9D8B030D-6E8A-4147-A177-3AD203B41FA5}">
                      <a16:colId xmlns:a16="http://schemas.microsoft.com/office/drawing/2014/main" val="2842008162"/>
                    </a:ext>
                  </a:extLst>
                </a:gridCol>
              </a:tblGrid>
              <a:tr h="817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对工业的影响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597768"/>
                  </a:ext>
                </a:extLst>
              </a:tr>
              <a:tr h="599826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自然因素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工业生产需要一定数量、适合建筑的土地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土地的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价格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是影响工业区位选择的重要因素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398829"/>
                  </a:ext>
                </a:extLst>
              </a:tr>
              <a:tr h="2726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工业生产需要有近便的、丰富的、优质的水源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834044"/>
                  </a:ext>
                </a:extLst>
              </a:tr>
              <a:tr h="3953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原料的种类、数量、质量及其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运输成本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对工业的区位选择影响较大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73355"/>
                  </a:ext>
                </a:extLst>
              </a:tr>
              <a:tr h="4771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充足的能源供应是工业生产的必要条件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耗能较大的工业应考虑靠近能源供应地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935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8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众多人工智能企业集聚杭州，有利于（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缓解竞争压力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推动技术创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en-US" altLang="zh-CN" sz="1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共享基础设施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扩大市场需求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</a:p>
        </p:txBody>
      </p:sp>
      <p:pic>
        <p:nvPicPr>
          <p:cNvPr id="4" name="24答案.eps" descr="id:21474880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104281"/>
            <a:ext cx="807720" cy="28765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523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业集聚会加剧竞争；同类企业集聚有利于技术交流与合作，促进技术创新；集聚可共用基础设施，降低生产建设投资；市场需求由外部因素决定，集聚本身不会直接扩大需求。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1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1886" y="3746406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56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059022"/>
              </p:ext>
            </p:extLst>
          </p:nvPr>
        </p:nvGraphicFramePr>
        <p:xfrm>
          <a:off x="406574" y="894928"/>
          <a:ext cx="1136812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76064">
                  <a:extLst>
                    <a:ext uri="{9D8B030D-6E8A-4147-A177-3AD203B41FA5}">
                      <a16:colId xmlns:a16="http://schemas.microsoft.com/office/drawing/2014/main" val="296710658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139976387"/>
                    </a:ext>
                  </a:extLst>
                </a:gridCol>
                <a:gridCol w="9855952">
                  <a:extLst>
                    <a:ext uri="{9D8B030D-6E8A-4147-A177-3AD203B41FA5}">
                      <a16:colId xmlns:a16="http://schemas.microsoft.com/office/drawing/2014/main" val="2842008162"/>
                    </a:ext>
                  </a:extLst>
                </a:gridCol>
              </a:tblGrid>
              <a:tr h="817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对工业的影响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597768"/>
                  </a:ext>
                </a:extLst>
              </a:tr>
              <a:tr h="695253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人文因素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劳动力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一个地区劳动力的数量和劳动力的文化水平、劳动技能、工资水平以及人们的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生活习惯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等对工业区位的选择都有影响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472074"/>
                  </a:ext>
                </a:extLst>
              </a:tr>
              <a:tr h="4362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政府通过政策、法规、税收、用地、基础设施等方面影响工业生产和分布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72472"/>
                  </a:ext>
                </a:extLst>
              </a:tr>
              <a:tr h="100879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工业原料、燃料的输入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产品的输出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都需要便利的交通运输条件。沿海沿江港口、铁路枢纽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以及高速公路沿线等交通运输便捷的地区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对工业区位选择有很大的影响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05630"/>
                  </a:ext>
                </a:extLst>
              </a:tr>
              <a:tr h="35444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市场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工业靠近市场可以节省运费和仓储费用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及时获取市场信息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987317"/>
                  </a:ext>
                </a:extLst>
              </a:tr>
              <a:tr h="20448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技术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、信息、环境等影响越来越大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20" marR="142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721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0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影响工业区位选择的主导因素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）经济效益：工厂应选择在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利润最高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的地方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512365"/>
              </p:ext>
            </p:extLst>
          </p:nvPr>
        </p:nvGraphicFramePr>
        <p:xfrm>
          <a:off x="478583" y="1988840"/>
          <a:ext cx="1136811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936103">
                  <a:extLst>
                    <a:ext uri="{9D8B030D-6E8A-4147-A177-3AD203B41FA5}">
                      <a16:colId xmlns:a16="http://schemas.microsoft.com/office/drawing/2014/main" val="2700173633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325817314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3558347366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38793433"/>
                    </a:ext>
                  </a:extLst>
                </a:gridCol>
                <a:gridCol w="1503023">
                  <a:extLst>
                    <a:ext uri="{9D8B030D-6E8A-4147-A177-3AD203B41FA5}">
                      <a16:colId xmlns:a16="http://schemas.microsoft.com/office/drawing/2014/main" val="3464612949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工业特点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部门举例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择原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导因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518184"/>
                  </a:ext>
                </a:extLst>
              </a:tr>
              <a:tr h="628606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原料容易腐烂或运输成本较高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制糖工业、水产品加工业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建在原料产地附近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077801"/>
                  </a:ext>
                </a:extLst>
              </a:tr>
              <a:tr h="62860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产品容易变质或者运输成本较高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肉类加工业、啤酒制造业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建在靠近市场的地方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市场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119743"/>
                  </a:ext>
                </a:extLst>
              </a:tr>
              <a:tr h="5028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需要大量运进原料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宝山钢铁厂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建在有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便捷交通运输条件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的地方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361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914934"/>
              </p:ext>
            </p:extLst>
          </p:nvPr>
        </p:nvGraphicFramePr>
        <p:xfrm>
          <a:off x="406574" y="984096"/>
          <a:ext cx="1136811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2700173633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325817314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558347366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38793433"/>
                    </a:ext>
                  </a:extLst>
                </a:gridCol>
                <a:gridCol w="1359006">
                  <a:extLst>
                    <a:ext uri="{9D8B030D-6E8A-4147-A177-3AD203B41FA5}">
                      <a16:colId xmlns:a16="http://schemas.microsoft.com/office/drawing/2014/main" val="3464612949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工业特点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部门举例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择原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导因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518184"/>
                  </a:ext>
                </a:extLst>
              </a:tr>
              <a:tr h="2514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源成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消耗能源多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电解铝厂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多建在能源供应地附近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823461"/>
                  </a:ext>
                </a:extLst>
              </a:tr>
              <a:tr h="100577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劳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成本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耗用原材料少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需要劳动力数量多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对技术要求不高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普通服装制造、制鞋、家用电器装配等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建在具有大量廉价劳动力的地方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劳动力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328784"/>
                  </a:ext>
                </a:extLst>
              </a:tr>
              <a:tr h="100577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对技术要求高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素质较高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的技术人员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集成电路、机器人制造、航空航天、生物制药等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多建在高等教育和科技发达的地区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6" marR="130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知识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技术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007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1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102034"/>
              </p:ext>
            </p:extLst>
          </p:nvPr>
        </p:nvGraphicFramePr>
        <p:xfrm>
          <a:off x="454573" y="1415231"/>
          <a:ext cx="1125725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840433">
                  <a:extLst>
                    <a:ext uri="{9D8B030D-6E8A-4147-A177-3AD203B41FA5}">
                      <a16:colId xmlns:a16="http://schemas.microsoft.com/office/drawing/2014/main" val="129922515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864830454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632660686"/>
                    </a:ext>
                  </a:extLst>
                </a:gridCol>
              </a:tblGrid>
              <a:tr h="5272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工业特点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部门举例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区位选择原则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526455"/>
                  </a:ext>
                </a:extLst>
              </a:tr>
              <a:tr h="5272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对环境质量要求较高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饮用水厂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多建在环境质量良好的地方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841117"/>
                  </a:ext>
                </a:extLst>
              </a:tr>
              <a:tr h="5272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对环境污染严重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造纸厂、皮革厂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远离水源地及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河流上游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1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496855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境因素对工业区位选择的影响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重难辨析.eps" descr="id:21474919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40328"/>
            <a:ext cx="1929210" cy="439098"/>
          </a:xfrm>
          <a:prstGeom prst="rect">
            <a:avLst/>
          </a:prstGeom>
        </p:spPr>
      </p:pic>
      <p:pic>
        <p:nvPicPr>
          <p:cNvPr id="7" name="XB63.eps" descr="id:21474919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0910" y="1484784"/>
            <a:ext cx="521279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）社会因素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304831"/>
              </p:ext>
            </p:extLst>
          </p:nvPr>
        </p:nvGraphicFramePr>
        <p:xfrm>
          <a:off x="478583" y="1472449"/>
          <a:ext cx="11305255" cy="3322100"/>
        </p:xfrm>
        <a:graphic>
          <a:graphicData uri="http://schemas.openxmlformats.org/drawingml/2006/table">
            <a:tbl>
              <a:tblPr firstRow="1" firstCol="1" bandRow="1"/>
              <a:tblGrid>
                <a:gridCol w="1656183">
                  <a:extLst>
                    <a:ext uri="{9D8B030D-6E8A-4147-A177-3AD203B41FA5}">
                      <a16:colId xmlns:a16="http://schemas.microsoft.com/office/drawing/2014/main" val="116631853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491736635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2905201642"/>
                    </a:ext>
                  </a:extLst>
                </a:gridCol>
              </a:tblGrid>
              <a:tr h="2298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主导因素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案例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75919"/>
                  </a:ext>
                </a:extLst>
              </a:tr>
              <a:tr h="57890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国防需要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我国在内陆山区建立大型工业基地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477" marR="104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383627"/>
                  </a:ext>
                </a:extLst>
              </a:tr>
              <a:tr h="7236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产业升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级换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我国棉纺织业向新疆等地发展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东锭西移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477" marR="104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249870"/>
                  </a:ext>
                </a:extLst>
              </a:tr>
              <a:tr h="771867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文化、个人偏好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477" marR="104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个人情感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改革开放以来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港澳台同胞、海外华侨华人纷纷回乡、回国投资建厂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477" marR="104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00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75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3702</Words>
  <Application>Microsoft Office PowerPoint</Application>
  <PresentationFormat>自定义</PresentationFormat>
  <Paragraphs>206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441</cp:revision>
  <dcterms:created xsi:type="dcterms:W3CDTF">2020-11-06T05:24:00Z</dcterms:created>
  <dcterms:modified xsi:type="dcterms:W3CDTF">2025-09-29T08:06:02Z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